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notesMasterIdLst>
    <p:notesMasterId r:id="rId27"/>
  </p:notesMasterIdLst>
  <p:sldIdLst>
    <p:sldId id="256" r:id="rId2"/>
    <p:sldId id="259" r:id="rId3"/>
    <p:sldId id="258" r:id="rId4"/>
    <p:sldId id="264" r:id="rId5"/>
    <p:sldId id="261" r:id="rId6"/>
    <p:sldId id="262" r:id="rId7"/>
    <p:sldId id="265" r:id="rId8"/>
    <p:sldId id="266" r:id="rId9"/>
    <p:sldId id="283" r:id="rId10"/>
    <p:sldId id="267" r:id="rId11"/>
    <p:sldId id="268" r:id="rId12"/>
    <p:sldId id="269" r:id="rId13"/>
    <p:sldId id="270" r:id="rId14"/>
    <p:sldId id="281" r:id="rId15"/>
    <p:sldId id="280" r:id="rId16"/>
    <p:sldId id="275" r:id="rId17"/>
    <p:sldId id="276" r:id="rId18"/>
    <p:sldId id="272" r:id="rId19"/>
    <p:sldId id="271" r:id="rId20"/>
    <p:sldId id="273" r:id="rId21"/>
    <p:sldId id="277" r:id="rId22"/>
    <p:sldId id="278" r:id="rId23"/>
    <p:sldId id="279" r:id="rId24"/>
    <p:sldId id="274" r:id="rId25"/>
    <p:sldId id="282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9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ECF2F2-D95F-407A-8077-1100380CF15F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3BAA94-8D40-4D20-943A-3692C16E0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0127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3BAA94-8D40-4D20-943A-3692C16E03C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2259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70310-0AAF-482E-9069-6C481F34B133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00C61-EAE1-45E2-AC93-2584905578EB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328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70310-0AAF-482E-9069-6C481F34B133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00C61-EAE1-45E2-AC93-2584905578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032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70310-0AAF-482E-9069-6C481F34B133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00C61-EAE1-45E2-AC93-2584905578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206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70310-0AAF-482E-9069-6C481F34B133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00C61-EAE1-45E2-AC93-2584905578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047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70310-0AAF-482E-9069-6C481F34B133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00C61-EAE1-45E2-AC93-2584905578EB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1822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70310-0AAF-482E-9069-6C481F34B133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00C61-EAE1-45E2-AC93-2584905578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608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70310-0AAF-482E-9069-6C481F34B133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00C61-EAE1-45E2-AC93-2584905578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560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70310-0AAF-482E-9069-6C481F34B133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00C61-EAE1-45E2-AC93-2584905578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500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70310-0AAF-482E-9069-6C481F34B133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00C61-EAE1-45E2-AC93-2584905578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6197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0470310-0AAF-482E-9069-6C481F34B133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600C61-EAE1-45E2-AC93-2584905578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7088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70310-0AAF-482E-9069-6C481F34B133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00C61-EAE1-45E2-AC93-2584905578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636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0470310-0AAF-482E-9069-6C481F34B133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6D600C61-EAE1-45E2-AC93-2584905578EB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2233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rbi.org.in/scripts/BS_PressReleaseDisplay.aspx?prid=61351&amp;fn=5&amp;Mode=0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rbidocs.rbi.org.in/rdocs/Notification/PDFs/37974.pdf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bi.org.in/scripts/bs_circularindexdisplay.aspx/BS_CircularIndexDisplay.aspx?Id=12921" TargetMode="External"/><Relationship Id="rId2" Type="http://schemas.openxmlformats.org/officeDocument/2006/relationships/hyperlink" Target="https://rbidocs.rbi.org.in/rdocs/notification/PDFs/11MDEGS1205163428383952204B77831A3A086E82FDDF.PDF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rbidocs.rbi.org.in/rdocs/notification/PDFs/12MDFB8AD1B34BCB4D0A8F6869DA4A53082E.PDF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rbidocs.rbi.org.in/rdocs/content/pdfs/GazetteRules23082022.pdf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rbidocs.rbi.org.in/rdocs/notification/PDFs/5MD2603201979CA1390E9E546869B2A9A92614DEDBF.PDF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AAFF60-575D-4971-91CC-FDFA3A7EA2A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b="1" dirty="0"/>
              <a:t>CROSS-HAIRS BETWEEN FEMA &amp; TRANSFER PRICING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BB7C1B-0D6F-44D6-BE5B-57EA01476FE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pPr algn="r"/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CA Deepender Kumar</a:t>
            </a:r>
            <a:b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</a:b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Mobile: +91-9910099584</a:t>
            </a:r>
          </a:p>
          <a:p>
            <a:pPr algn="r"/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Deepender Anil &amp; Associates</a:t>
            </a:r>
            <a:b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</a:b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Chartered Accountants</a:t>
            </a:r>
          </a:p>
        </p:txBody>
      </p:sp>
    </p:spTree>
    <p:extLst>
      <p:ext uri="{BB962C8B-B14F-4D97-AF65-F5344CB8AC3E}">
        <p14:creationId xmlns:p14="http://schemas.microsoft.com/office/powerpoint/2010/main" val="40410719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4B522F-1C8F-4E7A-985A-F06116E867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 of ALP in ECB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1A1D41-6D43-4856-82D1-11EF6BAC1F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sz="1900" b="1" dirty="0">
                <a:latin typeface="+mj-lt"/>
              </a:rPr>
              <a:t>RBI issued Draft ECB Framework under Foreign Exchange Management (Borrowing and Lending) Regulations, 2018 on Oct 03, 2025:</a:t>
            </a:r>
          </a:p>
          <a:p>
            <a:pPr algn="just"/>
            <a:r>
              <a:rPr lang="en-US" sz="1900" dirty="0">
                <a:latin typeface="+mj-lt"/>
              </a:rPr>
              <a:t>Draft ECB Framework is available on the RBI website for public response (till October 24, 2025).</a:t>
            </a:r>
          </a:p>
          <a:p>
            <a:pPr algn="just"/>
            <a:r>
              <a:rPr lang="en-US" sz="1900" dirty="0">
                <a:latin typeface="+mj-lt"/>
              </a:rPr>
              <a:t>One of the main objectives of the draft ECB framework is that ECBs are proposed to be raised at market-determined interest rates.</a:t>
            </a:r>
          </a:p>
          <a:p>
            <a:pPr algn="just"/>
            <a:r>
              <a:rPr lang="en-US" sz="1900" b="1" dirty="0">
                <a:latin typeface="+mj-lt"/>
              </a:rPr>
              <a:t>AS per Regulation 9:</a:t>
            </a:r>
          </a:p>
          <a:p>
            <a:pPr algn="just"/>
            <a:r>
              <a:rPr lang="en-US" sz="1900" b="1" dirty="0">
                <a:latin typeface="+mj-lt"/>
              </a:rPr>
              <a:t>9. Arm’s length principle </a:t>
            </a:r>
            <a:r>
              <a:rPr lang="en-US" sz="1900" dirty="0">
                <a:latin typeface="+mj-lt"/>
              </a:rPr>
              <a:t>– ECB from a related party, group entity or otherwise connected lender shall be carried out on an arm’s length basis.</a:t>
            </a:r>
          </a:p>
          <a:p>
            <a:pPr algn="just"/>
            <a:r>
              <a:rPr lang="en-US" sz="1900" b="1" dirty="0">
                <a:latin typeface="+mj-lt"/>
              </a:rPr>
              <a:t>2(1)(b)“arm’s length basis” </a:t>
            </a:r>
            <a:r>
              <a:rPr lang="en-US" sz="1900" dirty="0">
                <a:latin typeface="+mj-lt"/>
              </a:rPr>
              <a:t>means a transaction that is conducted as if the transacting parties were unrelated, so that there is no conflict of interest.</a:t>
            </a:r>
          </a:p>
          <a:p>
            <a:r>
              <a:rPr lang="en-US" b="1" dirty="0"/>
              <a:t>Source</a:t>
            </a:r>
            <a:r>
              <a:rPr lang="en-US" dirty="0"/>
              <a:t>: </a:t>
            </a:r>
            <a:r>
              <a:rPr lang="en-US" b="1" dirty="0">
                <a:hlinkClick r:id="rId2"/>
              </a:rPr>
              <a:t>https://rbi.org.in/scripts/BS_PressReleaseDisplay.aspx?prid=61351&amp;fn=5&amp;Mode=0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2822822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98219E-5408-4C03-8E3B-FDD7AC9C2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4) Royalty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053798-EA59-4299-8AA1-AD99EEA671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en-US" dirty="0"/>
              <a:t>A.P. (DIR Series) Circular No.5 dated July 21, 2003 (superseded by RBI) Press Note on December 16, 2009.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US" dirty="0"/>
              <a:t>Which permitted on the automatic approval route to make royalty payments at 8% on exports and 5% on domestic sales without any restriction on the making the royalty payments.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US" dirty="0"/>
              <a:t>After  withdrawn of above said circular, there is no limit to make the royalty payment.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Source</a:t>
            </a:r>
            <a:r>
              <a:rPr lang="en-US" dirty="0"/>
              <a:t>: </a:t>
            </a:r>
            <a:r>
              <a:rPr lang="en-US" dirty="0">
                <a:hlinkClick r:id="rId2"/>
              </a:rPr>
              <a:t>https://rbidocs.rbi.org.in/rdocs/Notification/PDFs/37974.pdf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93871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5265A-F97E-4848-AC4D-E1C41D9638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5) Export-Receivable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994D53-5590-4B2E-93BB-2BD20BB6B5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3"/>
            <a:ext cx="10058400" cy="4274847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US" dirty="0"/>
              <a:t>Under FED Master Direction No. 16/2015-16 dated January 1, 2016 the exporter under obligation to repatriate of export proceeds shall be nine months from the date of export.</a:t>
            </a:r>
          </a:p>
          <a:p>
            <a:pPr algn="just"/>
            <a:r>
              <a:rPr lang="en-US" dirty="0"/>
              <a:t>AD Category – I banks may extend the period of realization of export proceeds up to a period of six months.</a:t>
            </a:r>
          </a:p>
          <a:p>
            <a:pPr algn="just"/>
            <a:r>
              <a:rPr lang="en-US" dirty="0">
                <a:hlinkClick r:id="rId2"/>
              </a:rPr>
              <a:t>https://rbidocs.rbi.org.in/rdocs/notification/PDFs/11MDEGS1205163428383952204B77831A3A086E82FDDF.PDF</a:t>
            </a:r>
            <a:endParaRPr lang="en-US" dirty="0"/>
          </a:p>
          <a:p>
            <a:r>
              <a:rPr lang="en-US" dirty="0"/>
              <a:t>But such period of nine months has been extended to fifteen months through RBI circular on </a:t>
            </a:r>
            <a:r>
              <a:rPr lang="en-US" b="1" dirty="0"/>
              <a:t>Reserve Bank of India (Trade Relief Measures) Directions, 2025</a:t>
            </a:r>
            <a:r>
              <a:rPr lang="en-US" dirty="0"/>
              <a:t> via circular no. RBI/2025-26/96, DOR.STR.REC.60/21.04.048/2025-26 dated November 14, 2025. Relevant extract is reproduced below: -</a:t>
            </a:r>
          </a:p>
          <a:p>
            <a:r>
              <a:rPr lang="en-US" b="1" i="1" dirty="0"/>
              <a:t>“B. Extension of tenor for Export Credit</a:t>
            </a:r>
          </a:p>
          <a:p>
            <a:r>
              <a:rPr lang="en-US" i="1" dirty="0"/>
              <a:t>10. A RE eligible to undertake export financing business may permit an enhanced credit period of up to 450 days for pre-shipment and post-shipment export credit disbursed till March 31, 2026.”</a:t>
            </a:r>
          </a:p>
          <a:p>
            <a:r>
              <a:rPr lang="en-US" dirty="0">
                <a:hlinkClick r:id="rId3"/>
              </a:rPr>
              <a:t>https://www.rbi.org.in/scripts/bs_circularindexdisplay.aspx/BS_CircularIndexDisplay.aspx?Id=12921</a:t>
            </a:r>
            <a:r>
              <a:rPr lang="en-US" dirty="0"/>
              <a:t> </a:t>
            </a:r>
          </a:p>
          <a:p>
            <a:pPr algn="just"/>
            <a:endParaRPr lang="en-US" b="1" dirty="0"/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89763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9667C1-2DE4-4FB1-BC3D-4F53BA65D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6) Import-Payable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D7E0C5-1095-4899-9003-F815178C85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Under FED Master Direction No. 17/2016-17 dated January 1, 2016 the importer should make the payment within six months from the date of shipment.</a:t>
            </a:r>
          </a:p>
          <a:p>
            <a:r>
              <a:rPr lang="en-US" dirty="0"/>
              <a:t>AD Category – I banks can consider granting extension of time for settlement of import dues up to a period of six months at a time (maximum up to the period of three years)</a:t>
            </a:r>
            <a:endParaRPr lang="en-US" dirty="0">
              <a:hlinkClick r:id="rId2"/>
            </a:endParaRPr>
          </a:p>
          <a:p>
            <a:r>
              <a:rPr lang="en-US" dirty="0">
                <a:hlinkClick r:id="rId2"/>
              </a:rPr>
              <a:t>https://rbidocs.rbi.org.in/rdocs/notification/PDFs/12MDFB8AD1B34BCB4D0A8F6869DA4A53082E.PDF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37284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639DE3-60CE-4B6F-993D-4749508399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FEMA vs TP – Objectives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D30D56A-10AE-42FD-9071-0009834C106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9687236"/>
              </p:ext>
            </p:extLst>
          </p:nvPr>
        </p:nvGraphicFramePr>
        <p:xfrm>
          <a:off x="1096963" y="2097741"/>
          <a:ext cx="10058400" cy="3379695"/>
        </p:xfrm>
        <a:graphic>
          <a:graphicData uri="http://schemas.openxmlformats.org/drawingml/2006/table">
            <a:tbl>
              <a:tblPr/>
              <a:tblGrid>
                <a:gridCol w="5029200">
                  <a:extLst>
                    <a:ext uri="{9D8B030D-6E8A-4147-A177-3AD203B41FA5}">
                      <a16:colId xmlns:a16="http://schemas.microsoft.com/office/drawing/2014/main" val="3957073288"/>
                    </a:ext>
                  </a:extLst>
                </a:gridCol>
                <a:gridCol w="5029200">
                  <a:extLst>
                    <a:ext uri="{9D8B030D-6E8A-4147-A177-3AD203B41FA5}">
                      <a16:colId xmlns:a16="http://schemas.microsoft.com/office/drawing/2014/main" val="2657263210"/>
                    </a:ext>
                  </a:extLst>
                </a:gridCol>
              </a:tblGrid>
              <a:tr h="711515">
                <a:tc>
                  <a:txBody>
                    <a:bodyPr/>
                    <a:lstStyle/>
                    <a:p>
                      <a:r>
                        <a:rPr lang="en-US" b="1" dirty="0"/>
                        <a:t>FEMA Focus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Transfer Pricing Focus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969808"/>
                  </a:ext>
                </a:extLst>
              </a:tr>
              <a:tr h="1245150">
                <a:tc>
                  <a:txBody>
                    <a:bodyPr/>
                    <a:lstStyle/>
                    <a:p>
                      <a:r>
                        <a:rPr lang="en-US" dirty="0"/>
                        <a:t>Ensures forex transactions follow pricing caps, valuation norms, timelines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Ensures cross-border transactions with AEs are at ALP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1683704"/>
                  </a:ext>
                </a:extLst>
              </a:tr>
              <a:tr h="711515">
                <a:tc>
                  <a:txBody>
                    <a:bodyPr/>
                    <a:lstStyle/>
                    <a:p>
                      <a:r>
                        <a:rPr lang="en-US"/>
                        <a:t>Regulatory compliance with RBI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Income-tax ALP compliance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2119067"/>
                  </a:ext>
                </a:extLst>
              </a:tr>
              <a:tr h="711515">
                <a:tc>
                  <a:txBody>
                    <a:bodyPr/>
                    <a:lstStyle/>
                    <a:p>
                      <a:r>
                        <a:rPr lang="en-US" dirty="0"/>
                        <a:t>Concerned with macro-economic stability</a:t>
                      </a:r>
                    </a:p>
                    <a:p>
                      <a:endParaRPr lang="en-US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Concerned with profit shifting &amp; tax base erosion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6395842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436914" y="5408023"/>
            <a:ext cx="91962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/>
              <a:t>Common Objective: Both focus on repatriation of forex in India</a:t>
            </a:r>
          </a:p>
          <a:p>
            <a:pPr algn="ctr"/>
            <a:r>
              <a:rPr lang="en-US" b="1" u="sng" dirty="0"/>
              <a:t>FEMA= Section 8</a:t>
            </a:r>
          </a:p>
          <a:p>
            <a:pPr algn="ctr"/>
            <a:r>
              <a:rPr lang="en-US" b="1" u="sng" dirty="0"/>
              <a:t>TP: Section 92CE read Rule 10CB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52313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29B52D-734D-4D6F-AC8B-C3B77D0258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FEMA VS TP Definition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B94A8FF-ADD0-461A-83A4-674707B30CF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3320477"/>
              </p:ext>
            </p:extLst>
          </p:nvPr>
        </p:nvGraphicFramePr>
        <p:xfrm>
          <a:off x="1097373" y="1851345"/>
          <a:ext cx="9991968" cy="41430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0203">
                  <a:extLst>
                    <a:ext uri="{9D8B030D-6E8A-4147-A177-3AD203B41FA5}">
                      <a16:colId xmlns:a16="http://schemas.microsoft.com/office/drawing/2014/main" val="3366772544"/>
                    </a:ext>
                  </a:extLst>
                </a:gridCol>
                <a:gridCol w="3155577">
                  <a:extLst>
                    <a:ext uri="{9D8B030D-6E8A-4147-A177-3AD203B41FA5}">
                      <a16:colId xmlns:a16="http://schemas.microsoft.com/office/drawing/2014/main" val="2558076919"/>
                    </a:ext>
                  </a:extLst>
                </a:gridCol>
                <a:gridCol w="4016188">
                  <a:extLst>
                    <a:ext uri="{9D8B030D-6E8A-4147-A177-3AD203B41FA5}">
                      <a16:colId xmlns:a16="http://schemas.microsoft.com/office/drawing/2014/main" val="2057347269"/>
                    </a:ext>
                  </a:extLst>
                </a:gridCol>
              </a:tblGrid>
              <a:tr h="355732"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Aspect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FEMA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Transfer Pricing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8391749"/>
                  </a:ext>
                </a:extLst>
              </a:tr>
              <a:tr h="800398"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Applicability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To </a:t>
                      </a:r>
                      <a:r>
                        <a:rPr lang="en-US" sz="1600" b="1" dirty="0"/>
                        <a:t>all</a:t>
                      </a:r>
                      <a:r>
                        <a:rPr lang="en-US" sz="1600" dirty="0"/>
                        <a:t> foreign transactions, irrespective of whether the entities are associated or not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/>
                        <a:t>Applicable </a:t>
                      </a:r>
                      <a:r>
                        <a:rPr lang="en-US" sz="1600" b="1" dirty="0"/>
                        <a:t>only</a:t>
                      </a:r>
                      <a:r>
                        <a:rPr lang="en-US" sz="1600" dirty="0"/>
                        <a:t> to transactions between </a:t>
                      </a:r>
                      <a:r>
                        <a:rPr lang="en-US" sz="1600" b="1" dirty="0"/>
                        <a:t>Associated Enterprises (AEs)</a:t>
                      </a:r>
                      <a:r>
                        <a:rPr lang="en-US" sz="1600" b="0" baseline="0" dirty="0"/>
                        <a:t> and </a:t>
                      </a:r>
                      <a:r>
                        <a:rPr lang="en-US" sz="1600" dirty="0"/>
                        <a:t>transactions must</a:t>
                      </a:r>
                      <a:r>
                        <a:rPr lang="en-US" sz="1600" baseline="0" dirty="0"/>
                        <a:t> be on ALP.</a:t>
                      </a:r>
                      <a:endParaRPr lang="en-US" sz="16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7220390"/>
                  </a:ext>
                </a:extLst>
              </a:tr>
              <a:tr h="800398"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Meaning of Associated Enterprises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/>
                        <a:t>No such concept is inherently required for general taxability of foreign transactions.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Definition is explicitly given under Section 92A of the Income Tax Act.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1709771"/>
                  </a:ext>
                </a:extLst>
              </a:tr>
              <a:tr h="10960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Control </a:t>
                      </a:r>
                    </a:p>
                    <a:p>
                      <a:pPr algn="ctr"/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10% or more of voting rights or in any other manner in the entity.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one enterprise holds, directly or indirectly, shares carrying </a:t>
                      </a:r>
                      <a:r>
                        <a:rPr lang="en-US" sz="1600" b="1" dirty="0"/>
                        <a:t>not less than 26% of the voting power</a:t>
                      </a:r>
                      <a:r>
                        <a:rPr lang="en-US" sz="1600" dirty="0"/>
                        <a:t> in the other enterprise. </a:t>
                      </a:r>
                      <a:r>
                        <a:rPr lang="en-US" sz="1600" i="1" dirty="0"/>
                        <a:t>(This is one of many tests in Section 92A)</a:t>
                      </a:r>
                      <a:r>
                        <a:rPr lang="en-US" sz="1600" dirty="0"/>
                        <a:t>.</a:t>
                      </a:r>
                      <a:endParaRPr lang="en-US" sz="16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1600606"/>
                  </a:ext>
                </a:extLst>
              </a:tr>
              <a:tr h="103528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Transactions 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Current and capital Transactions </a:t>
                      </a:r>
                    </a:p>
                    <a:p>
                      <a:pPr algn="just"/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All transactions covered 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7978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03650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E0E642-68E5-4E47-974B-277130D107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Cross-Hairs transactions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01FE4C-40A7-4368-A107-3D40534DC3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503019"/>
          </a:xfrm>
        </p:spPr>
        <p:txBody>
          <a:bodyPr/>
          <a:lstStyle/>
          <a:p>
            <a:r>
              <a:rPr lang="en-US" b="1" dirty="0"/>
              <a:t>ODI Equity Transactions</a:t>
            </a:r>
            <a:endParaRPr lang="en-US" dirty="0"/>
          </a:p>
          <a:p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4A44A252-BBEC-463B-991A-D89EEA5EE2E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95432656"/>
              </p:ext>
            </p:extLst>
          </p:nvPr>
        </p:nvGraphicFramePr>
        <p:xfrm>
          <a:off x="1127853" y="2200966"/>
          <a:ext cx="9997254" cy="41007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3992">
                  <a:extLst>
                    <a:ext uri="{9D8B030D-6E8A-4147-A177-3AD203B41FA5}">
                      <a16:colId xmlns:a16="http://schemas.microsoft.com/office/drawing/2014/main" val="3366772544"/>
                    </a:ext>
                  </a:extLst>
                </a:gridCol>
                <a:gridCol w="2687725">
                  <a:extLst>
                    <a:ext uri="{9D8B030D-6E8A-4147-A177-3AD203B41FA5}">
                      <a16:colId xmlns:a16="http://schemas.microsoft.com/office/drawing/2014/main" val="2558076919"/>
                    </a:ext>
                  </a:extLst>
                </a:gridCol>
                <a:gridCol w="2788024">
                  <a:extLst>
                    <a:ext uri="{9D8B030D-6E8A-4147-A177-3AD203B41FA5}">
                      <a16:colId xmlns:a16="http://schemas.microsoft.com/office/drawing/2014/main" val="2057347269"/>
                    </a:ext>
                  </a:extLst>
                </a:gridCol>
                <a:gridCol w="3327513">
                  <a:extLst>
                    <a:ext uri="{9D8B030D-6E8A-4147-A177-3AD203B41FA5}">
                      <a16:colId xmlns:a16="http://schemas.microsoft.com/office/drawing/2014/main" val="1694291828"/>
                    </a:ext>
                  </a:extLst>
                </a:gridCol>
              </a:tblGrid>
              <a:tr h="355340"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Aspect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FEMA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Transfer Pricing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Reconciliation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8391749"/>
                  </a:ext>
                </a:extLst>
              </a:tr>
              <a:tr h="799515"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Objective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Prevent overvaluation of the foreign company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Ensure the transaction does not artificially shift taxable income out of India.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Adhere to the Stricter Price: The price must be FEMA Valuation and TP ALP.</a:t>
                      </a:r>
                      <a:endParaRPr lang="en-US" sz="16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9346350"/>
                  </a:ext>
                </a:extLst>
              </a:tr>
              <a:tr h="1273301"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Pricing Rule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Price must be using</a:t>
                      </a:r>
                      <a:r>
                        <a:rPr lang="en-US" sz="1600" b="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internationally accepted method on ALP.</a:t>
                      </a:r>
                    </a:p>
                    <a:p>
                      <a:pPr algn="just"/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price must be within the Arm's Length Range.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If FEMA Floor less than TP ALP: Use the FEMA price for the transaction to ensure FEMA compliance, but document the reason in the TP report.</a:t>
                      </a:r>
                      <a:endParaRPr lang="en-US" sz="16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1709771"/>
                  </a:ext>
                </a:extLst>
              </a:tr>
              <a:tr h="1601349"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Valuation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Performed by a CA, SEBI Merchant Banker, or Registered Valuer. By using internationally accepted method </a:t>
                      </a:r>
                    </a:p>
                  </a:txBody>
                  <a:tcPr marL="114300" marR="114300" marT="76200" marB="7620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Determined by benchmarking using one of the prescribed TP Methods (CUP, TNMM, etc.) to arrive at the ALP.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 Same Valuation Inputs: If for FEMA, the underlying assumptions (projections, discount rate) should be consistent with the economic reality </a:t>
                      </a:r>
                      <a:endParaRPr lang="en-US" sz="16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3665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06590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BCDE6AE2-329A-4B93-9A53-91A908A2681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56713595"/>
              </p:ext>
            </p:extLst>
          </p:nvPr>
        </p:nvGraphicFramePr>
        <p:xfrm>
          <a:off x="1097373" y="672264"/>
          <a:ext cx="10058400" cy="16429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0391">
                  <a:extLst>
                    <a:ext uri="{9D8B030D-6E8A-4147-A177-3AD203B41FA5}">
                      <a16:colId xmlns:a16="http://schemas.microsoft.com/office/drawing/2014/main" val="3366772544"/>
                    </a:ext>
                  </a:extLst>
                </a:gridCol>
                <a:gridCol w="2617694">
                  <a:extLst>
                    <a:ext uri="{9D8B030D-6E8A-4147-A177-3AD203B41FA5}">
                      <a16:colId xmlns:a16="http://schemas.microsoft.com/office/drawing/2014/main" val="2558076919"/>
                    </a:ext>
                  </a:extLst>
                </a:gridCol>
                <a:gridCol w="2850776">
                  <a:extLst>
                    <a:ext uri="{9D8B030D-6E8A-4147-A177-3AD203B41FA5}">
                      <a16:colId xmlns:a16="http://schemas.microsoft.com/office/drawing/2014/main" val="2057347269"/>
                    </a:ext>
                  </a:extLst>
                </a:gridCol>
                <a:gridCol w="2809539">
                  <a:extLst>
                    <a:ext uri="{9D8B030D-6E8A-4147-A177-3AD203B41FA5}">
                      <a16:colId xmlns:a16="http://schemas.microsoft.com/office/drawing/2014/main" val="1694291828"/>
                    </a:ext>
                  </a:extLst>
                </a:gridCol>
              </a:tblGrid>
              <a:tr h="385372">
                <a:tc>
                  <a:txBody>
                    <a:bodyPr/>
                    <a:lstStyle/>
                    <a:p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Aspect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FEMA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Transfer Pricing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Reconciliation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8391749"/>
                  </a:ext>
                </a:extLst>
              </a:tr>
              <a:tr h="772579"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Documentation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Form FC along with the Valuation Certificate and other documents.</a:t>
                      </a:r>
                    </a:p>
                  </a:txBody>
                  <a:tcPr marL="114300" marR="114300" marT="76200" marB="7620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Form 3CEB reporting the transaction, supported by the Local File with the detailed ALP computation.</a:t>
                      </a:r>
                    </a:p>
                  </a:txBody>
                  <a:tcPr marL="114300" marR="114300" marT="76200" marB="762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9346350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038A994-ED21-48F0-BC6E-C04EA085CFEF}"/>
              </a:ext>
            </a:extLst>
          </p:cNvPr>
          <p:cNvSpPr txBox="1">
            <a:spLocks/>
          </p:cNvSpPr>
          <p:nvPr/>
        </p:nvSpPr>
        <p:spPr>
          <a:xfrm>
            <a:off x="1097373" y="2485617"/>
            <a:ext cx="10058400" cy="386478"/>
          </a:xfrm>
          <a:prstGeom prst="rect">
            <a:avLst/>
          </a:prstGeom>
        </p:spPr>
        <p:txBody>
          <a:bodyPr vert="horz" lIns="0" tIns="45720" rIns="0" bIns="45720" rtlCol="0">
            <a:normAutofit lnSpcReduction="1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ODI loan Transactions</a:t>
            </a:r>
            <a:endParaRPr lang="en-US" dirty="0"/>
          </a:p>
          <a:p>
            <a:endParaRPr lang="en-US" dirty="0"/>
          </a:p>
        </p:txBody>
      </p:sp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271A53E8-6BD6-4100-A121-2DDB246E97D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0853381"/>
              </p:ext>
            </p:extLst>
          </p:nvPr>
        </p:nvGraphicFramePr>
        <p:xfrm>
          <a:off x="1097373" y="2849683"/>
          <a:ext cx="9997254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3992">
                  <a:extLst>
                    <a:ext uri="{9D8B030D-6E8A-4147-A177-3AD203B41FA5}">
                      <a16:colId xmlns:a16="http://schemas.microsoft.com/office/drawing/2014/main" val="3366772544"/>
                    </a:ext>
                  </a:extLst>
                </a:gridCol>
                <a:gridCol w="2687725">
                  <a:extLst>
                    <a:ext uri="{9D8B030D-6E8A-4147-A177-3AD203B41FA5}">
                      <a16:colId xmlns:a16="http://schemas.microsoft.com/office/drawing/2014/main" val="2558076919"/>
                    </a:ext>
                  </a:extLst>
                </a:gridCol>
                <a:gridCol w="2788024">
                  <a:extLst>
                    <a:ext uri="{9D8B030D-6E8A-4147-A177-3AD203B41FA5}">
                      <a16:colId xmlns:a16="http://schemas.microsoft.com/office/drawing/2014/main" val="2057347269"/>
                    </a:ext>
                  </a:extLst>
                </a:gridCol>
                <a:gridCol w="3327513">
                  <a:extLst>
                    <a:ext uri="{9D8B030D-6E8A-4147-A177-3AD203B41FA5}">
                      <a16:colId xmlns:a16="http://schemas.microsoft.com/office/drawing/2014/main" val="1694291828"/>
                    </a:ext>
                  </a:extLst>
                </a:gridCol>
              </a:tblGrid>
              <a:tr h="313561"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Aspect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FEMA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Transfer Pricing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Reconciliation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8391749"/>
                  </a:ext>
                </a:extLst>
              </a:tr>
              <a:tr h="287431"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Objective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FEMA ensures that cross-border loans are priced fairly and not used for disguised capital transfers.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/>
                        <a:t>TP ensures that the interest rate between AE and Indian entity reflects the Arm’s Length Price (ALP).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/>
                        <a:t>Both frameworks aim to avoid profit shifting and ensure fair pricing of related-party financial transactions.</a:t>
                      </a:r>
                      <a:endParaRPr lang="en-US" sz="16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9346350"/>
                  </a:ext>
                </a:extLst>
              </a:tr>
              <a:tr h="705512"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Interest rate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rate of interest shall be charged on an arm’s length basis.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interest must be within the Arm's Length Range.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Both require ALP</a:t>
                      </a:r>
                      <a:endParaRPr lang="en-US" sz="1600" b="0" dirty="0"/>
                    </a:p>
                    <a:p>
                      <a:pPr algn="just"/>
                      <a:endParaRPr lang="en-US" sz="16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1709771"/>
                  </a:ext>
                </a:extLst>
              </a:tr>
              <a:tr h="1149825"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Repatriation of Interest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b="1" dirty="0"/>
                        <a:t>Interest must be repatriated within 90 days</a:t>
                      </a:r>
                      <a:r>
                        <a:rPr lang="en-US" sz="1600" dirty="0"/>
                        <a:t> from the due date.</a:t>
                      </a:r>
                      <a:endParaRPr lang="en-US" sz="1600" b="0" kern="100" dirty="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114300" marR="114300" marT="76200" marB="7620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TP does not prescribe timelines, but delayed receipt may be considered a deemed loan, requiring ALP interest</a:t>
                      </a:r>
                      <a:r>
                        <a:rPr lang="en-US" sz="1600" b="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based on </a:t>
                      </a:r>
                      <a:r>
                        <a:rPr lang="en-US" sz="1600" b="1" dirty="0"/>
                        <a:t>industry norms</a:t>
                      </a:r>
                      <a:r>
                        <a:rPr lang="en-US" sz="1600" dirty="0"/>
                        <a:t>.</a:t>
                      </a:r>
                      <a:endParaRPr lang="en-US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If interest is delayed, under FEMA, it is contravention and under TP adjustment is required.</a:t>
                      </a:r>
                      <a:endParaRPr lang="en-US" sz="16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3665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67931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5C5585-5619-427F-99F1-A1CE5B1300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8644" y="1245099"/>
            <a:ext cx="10058400" cy="467160"/>
          </a:xfrm>
        </p:spPr>
        <p:txBody>
          <a:bodyPr/>
          <a:lstStyle/>
          <a:p>
            <a:r>
              <a:rPr lang="en-US" b="1" dirty="0"/>
              <a:t>FDI Transactions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A6BA693-3848-4993-9F5C-20B8CB294BF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533461"/>
              </p:ext>
            </p:extLst>
          </p:nvPr>
        </p:nvGraphicFramePr>
        <p:xfrm>
          <a:off x="1097373" y="1819835"/>
          <a:ext cx="9997254" cy="41865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3992">
                  <a:extLst>
                    <a:ext uri="{9D8B030D-6E8A-4147-A177-3AD203B41FA5}">
                      <a16:colId xmlns:a16="http://schemas.microsoft.com/office/drawing/2014/main" val="3366772544"/>
                    </a:ext>
                  </a:extLst>
                </a:gridCol>
                <a:gridCol w="2687725">
                  <a:extLst>
                    <a:ext uri="{9D8B030D-6E8A-4147-A177-3AD203B41FA5}">
                      <a16:colId xmlns:a16="http://schemas.microsoft.com/office/drawing/2014/main" val="2558076919"/>
                    </a:ext>
                  </a:extLst>
                </a:gridCol>
                <a:gridCol w="2788024">
                  <a:extLst>
                    <a:ext uri="{9D8B030D-6E8A-4147-A177-3AD203B41FA5}">
                      <a16:colId xmlns:a16="http://schemas.microsoft.com/office/drawing/2014/main" val="2057347269"/>
                    </a:ext>
                  </a:extLst>
                </a:gridCol>
                <a:gridCol w="3327513">
                  <a:extLst>
                    <a:ext uri="{9D8B030D-6E8A-4147-A177-3AD203B41FA5}">
                      <a16:colId xmlns:a16="http://schemas.microsoft.com/office/drawing/2014/main" val="1694291828"/>
                    </a:ext>
                  </a:extLst>
                </a:gridCol>
              </a:tblGrid>
              <a:tr h="389741"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Aspect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FEMA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Transfer Pricing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Reconciliation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8391749"/>
                  </a:ext>
                </a:extLst>
              </a:tr>
              <a:tr h="826196"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Objective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Prevent undervaluation of the Indian company 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Ensure the transaction does not artificially shift taxable income out of India.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Adhere to the Stricter Price: The price must be FEMA Valuation and TP ALP.</a:t>
                      </a:r>
                      <a:endParaRPr lang="en-US" sz="16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9346350"/>
                  </a:ext>
                </a:extLst>
              </a:tr>
              <a:tr h="1315793"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Pricing Rule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Price must be NOT LESS THAN the fair value (as per the prescribed method, typically DCF). FEMA sets the floor.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price must be within the Arm's Length Range.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If FEMA Floor &gt; TP ALP: Use the FEMA price for the transaction to ensure FEMA compliance, but document the reason in the TP report.</a:t>
                      </a:r>
                      <a:endParaRPr lang="en-US" sz="16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1709771"/>
                  </a:ext>
                </a:extLst>
              </a:tr>
              <a:tr h="1654788"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Valuation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b="0" kern="100" dirty="0">
                          <a:effectLst/>
                          <a:latin typeface="Aptos"/>
                          <a:ea typeface="Aptos"/>
                          <a:cs typeface="Times New Roman" panose="02020603050405020304" pitchFamily="18" charset="0"/>
                        </a:rPr>
                        <a:t>Performed by a CA, SEBI Merchant Banker, or Registered Valuer. By using </a:t>
                      </a:r>
                      <a:r>
                        <a:rPr lang="en-US" sz="1600" b="0" i="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internationally accepted method </a:t>
                      </a:r>
                      <a:endParaRPr lang="en-US" sz="1600" b="0" kern="100" dirty="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114300" marR="114300" marT="76200" marB="7620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Determined by benchmarking using one of the prescribed TP Methods (CUP, TNMM, etc.) to arrive at the ALP.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 Same Valuation Inputs: If for FEMA, the underlying assumptions (projections, discount rate) should be consistent with the economic reality </a:t>
                      </a:r>
                      <a:endParaRPr lang="en-US" sz="16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3665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83292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246DFC9-E3CB-4F3C-8175-36822942FC0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1091023"/>
              </p:ext>
            </p:extLst>
          </p:nvPr>
        </p:nvGraphicFramePr>
        <p:xfrm>
          <a:off x="1097280" y="1878237"/>
          <a:ext cx="10058400" cy="19233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0391">
                  <a:extLst>
                    <a:ext uri="{9D8B030D-6E8A-4147-A177-3AD203B41FA5}">
                      <a16:colId xmlns:a16="http://schemas.microsoft.com/office/drawing/2014/main" val="3366772544"/>
                    </a:ext>
                  </a:extLst>
                </a:gridCol>
                <a:gridCol w="2617694">
                  <a:extLst>
                    <a:ext uri="{9D8B030D-6E8A-4147-A177-3AD203B41FA5}">
                      <a16:colId xmlns:a16="http://schemas.microsoft.com/office/drawing/2014/main" val="2558076919"/>
                    </a:ext>
                  </a:extLst>
                </a:gridCol>
                <a:gridCol w="2850776">
                  <a:extLst>
                    <a:ext uri="{9D8B030D-6E8A-4147-A177-3AD203B41FA5}">
                      <a16:colId xmlns:a16="http://schemas.microsoft.com/office/drawing/2014/main" val="2057347269"/>
                    </a:ext>
                  </a:extLst>
                </a:gridCol>
                <a:gridCol w="2809539">
                  <a:extLst>
                    <a:ext uri="{9D8B030D-6E8A-4147-A177-3AD203B41FA5}">
                      <a16:colId xmlns:a16="http://schemas.microsoft.com/office/drawing/2014/main" val="1694291828"/>
                    </a:ext>
                  </a:extLst>
                </a:gridCol>
              </a:tblGrid>
              <a:tr h="385372">
                <a:tc>
                  <a:txBody>
                    <a:bodyPr/>
                    <a:lstStyle/>
                    <a:p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Aspect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FEMA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Transfer Pricing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Reconciliation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8391749"/>
                  </a:ext>
                </a:extLst>
              </a:tr>
              <a:tr h="772579"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Documentation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FC-GPR (for fresh issue) or FC-TRS (for transfer) filed on the FIRMS portal with AD Bank, along with the Valuation Certificate.</a:t>
                      </a:r>
                    </a:p>
                  </a:txBody>
                  <a:tcPr marL="114300" marR="114300" marT="76200" marB="7620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Form 3CEB reporting the transaction, supported by the Local File with the detailed ALP computation.</a:t>
                      </a:r>
                    </a:p>
                  </a:txBody>
                  <a:tcPr marL="114300" marR="114300" marT="76200" marB="762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93463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83083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B5BCF0-23A0-4DB8-B51E-BD3D79BF2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Cross-Hairs?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22A20C-5FA2-4975-AEC7-4AB576A4C1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dirty="0"/>
              <a:t>FEMA regulates </a:t>
            </a:r>
            <a:r>
              <a:rPr lang="en-US" b="1" dirty="0"/>
              <a:t>permissibility, pricing, reporting and timelines</a:t>
            </a:r>
            <a:r>
              <a:rPr lang="en-US" dirty="0"/>
              <a:t> of foreign exchange transactions.</a:t>
            </a:r>
          </a:p>
          <a:p>
            <a:pPr marL="0" lv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endParaRPr lang="en-US" altLang="en-US" spc="-50" dirty="0"/>
          </a:p>
          <a:p>
            <a:pPr marL="0" lv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dirty="0"/>
              <a:t>Transfer Pricing ensures that </a:t>
            </a:r>
            <a:r>
              <a:rPr lang="en-US" b="1" dirty="0"/>
              <a:t>international transactions</a:t>
            </a:r>
            <a:r>
              <a:rPr lang="en-US" dirty="0"/>
              <a:t> with AEs are conducted at </a:t>
            </a:r>
            <a:r>
              <a:rPr lang="en-US" b="1" dirty="0"/>
              <a:t>Arm’s Length Price (ALP)</a:t>
            </a:r>
            <a:r>
              <a:rPr lang="en-US" dirty="0"/>
              <a:t>.</a:t>
            </a:r>
            <a:endParaRPr lang="en-US" altLang="en-US" spc="-50" dirty="0"/>
          </a:p>
          <a:p>
            <a:pPr marL="0" lv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en-US" altLang="en-US" spc="-50" dirty="0"/>
          </a:p>
          <a:p>
            <a:pPr mar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dirty="0"/>
              <a:t>Both apply simultaneously to cross-border dealings ⇒ </a:t>
            </a:r>
            <a:r>
              <a:rPr lang="en-US" b="1" dirty="0"/>
              <a:t>FEMA pricing ≠ TP pricing</a:t>
            </a:r>
            <a:r>
              <a:rPr lang="en-US" dirty="0"/>
              <a:t>.</a:t>
            </a:r>
          </a:p>
          <a:p>
            <a:pPr mar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en-US" dirty="0"/>
          </a:p>
          <a:p>
            <a:pPr mar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dirty="0"/>
              <a:t>Results in regulatory conflict, dual valuation requirements, and compliance risks.</a:t>
            </a:r>
            <a:endParaRPr lang="en-US" altLang="en-US" spc="-5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11633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6E48B-B622-4E59-89D6-7FF92529EC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b="1" dirty="0">
                <a:latin typeface="+mn-lt"/>
                <a:ea typeface="+mn-ea"/>
                <a:cs typeface="+mn-cs"/>
              </a:rPr>
              <a:t>Inter-Company Loans (ECB)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AF1EF0A6-8589-4FC9-B0A3-3E424425695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63373111"/>
              </p:ext>
            </p:extLst>
          </p:nvPr>
        </p:nvGraphicFramePr>
        <p:xfrm>
          <a:off x="1111624" y="1827051"/>
          <a:ext cx="10013483" cy="41701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5930">
                  <a:extLst>
                    <a:ext uri="{9D8B030D-6E8A-4147-A177-3AD203B41FA5}">
                      <a16:colId xmlns:a16="http://schemas.microsoft.com/office/drawing/2014/main" val="3366772544"/>
                    </a:ext>
                  </a:extLst>
                </a:gridCol>
                <a:gridCol w="2692088">
                  <a:extLst>
                    <a:ext uri="{9D8B030D-6E8A-4147-A177-3AD203B41FA5}">
                      <a16:colId xmlns:a16="http://schemas.microsoft.com/office/drawing/2014/main" val="2558076919"/>
                    </a:ext>
                  </a:extLst>
                </a:gridCol>
                <a:gridCol w="3250492">
                  <a:extLst>
                    <a:ext uri="{9D8B030D-6E8A-4147-A177-3AD203B41FA5}">
                      <a16:colId xmlns:a16="http://schemas.microsoft.com/office/drawing/2014/main" val="2057347269"/>
                    </a:ext>
                  </a:extLst>
                </a:gridCol>
                <a:gridCol w="2874973">
                  <a:extLst>
                    <a:ext uri="{9D8B030D-6E8A-4147-A177-3AD203B41FA5}">
                      <a16:colId xmlns:a16="http://schemas.microsoft.com/office/drawing/2014/main" val="1694291828"/>
                    </a:ext>
                  </a:extLst>
                </a:gridCol>
              </a:tblGrid>
              <a:tr h="364036"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Aspect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FEMA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Transfer Pricing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Reconciliation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8391749"/>
                  </a:ext>
                </a:extLst>
              </a:tr>
              <a:tr h="1183118"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Objective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Regulate quantum and terms of foreign debt, setting limits on borrowing cost (All-in-Cost) and minimum maturity.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Ensure the interest rate is at ALP to prevent profit shifting through excessive interest expense deduction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interest rate must comply with both the FEMA All-in-Cost ceiling and the TP ALP.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9346350"/>
                  </a:ext>
                </a:extLst>
              </a:tr>
              <a:tr h="1547155"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Pricing Rule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All-in-Cost: Sets a maximum interest rate (ceiling) based on a benchmark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interest rate must be determined using the CUP Method (e.g., comparing to independent loans of similar credit rating and tenure).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If TP ALP &gt; FEMA Ceiling: Use the FEMA Ceiling rate for the transaction to comply with the RBI, and document the regulatory constraint in the TP report.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1344742"/>
                  </a:ext>
                </a:extLst>
              </a:tr>
              <a:tr h="106177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Documentation</a:t>
                      </a:r>
                    </a:p>
                    <a:p>
                      <a:pPr algn="ctr"/>
                      <a:endParaRPr lang="en-US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Monthly ECB-2 Return filed with the AD Bank, along with the Loan Agreement terms.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Form 3CEB reporting the loan amount and interest, supported by the Local File with the detailed benchmarking of the interest rate.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en-US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02996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8279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95CBA0-4C08-414E-AE45-39BABD579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1255059"/>
            <a:ext cx="10058400" cy="482301"/>
          </a:xfrm>
        </p:spPr>
        <p:txBody>
          <a:bodyPr>
            <a:normAutofit/>
          </a:bodyPr>
          <a:lstStyle/>
          <a:p>
            <a:pPr marL="91440" indent="-91440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</a:pPr>
            <a:r>
              <a:rPr lang="en-US" altLang="en-US" sz="2000" b="1" dirty="0">
                <a:latin typeface="+mn-lt"/>
                <a:ea typeface="+mn-ea"/>
                <a:cs typeface="+mn-cs"/>
              </a:rPr>
              <a:t>Royalty</a:t>
            </a:r>
            <a:endParaRPr lang="en-US" sz="2000" b="1" dirty="0">
              <a:latin typeface="+mn-lt"/>
              <a:ea typeface="+mn-ea"/>
              <a:cs typeface="+mn-cs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A6191F6-3231-4026-B98B-3CA77B312AF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7706531"/>
              </p:ext>
            </p:extLst>
          </p:nvPr>
        </p:nvGraphicFramePr>
        <p:xfrm>
          <a:off x="1097373" y="1819835"/>
          <a:ext cx="9997254" cy="40829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3992">
                  <a:extLst>
                    <a:ext uri="{9D8B030D-6E8A-4147-A177-3AD203B41FA5}">
                      <a16:colId xmlns:a16="http://schemas.microsoft.com/office/drawing/2014/main" val="3366772544"/>
                    </a:ext>
                  </a:extLst>
                </a:gridCol>
                <a:gridCol w="3343081">
                  <a:extLst>
                    <a:ext uri="{9D8B030D-6E8A-4147-A177-3AD203B41FA5}">
                      <a16:colId xmlns:a16="http://schemas.microsoft.com/office/drawing/2014/main" val="2558076919"/>
                    </a:ext>
                  </a:extLst>
                </a:gridCol>
                <a:gridCol w="3204754">
                  <a:extLst>
                    <a:ext uri="{9D8B030D-6E8A-4147-A177-3AD203B41FA5}">
                      <a16:colId xmlns:a16="http://schemas.microsoft.com/office/drawing/2014/main" val="2057347269"/>
                    </a:ext>
                  </a:extLst>
                </a:gridCol>
                <a:gridCol w="2255427">
                  <a:extLst>
                    <a:ext uri="{9D8B030D-6E8A-4147-A177-3AD203B41FA5}">
                      <a16:colId xmlns:a16="http://schemas.microsoft.com/office/drawing/2014/main" val="1694291828"/>
                    </a:ext>
                  </a:extLst>
                </a:gridCol>
              </a:tblGrid>
              <a:tr h="389741"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Aspect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FEMA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Transfer Pricing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Reconciliation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8391749"/>
                  </a:ext>
                </a:extLst>
              </a:tr>
              <a:tr h="82619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Limit</a:t>
                      </a:r>
                    </a:p>
                    <a:p>
                      <a:pPr algn="ctr"/>
                      <a:endParaRPr lang="en-US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There is no FEMA cap on royalty payments abroad. Payments are permitted under the automatic route subject to </a:t>
                      </a:r>
                      <a:r>
                        <a:rPr lang="en-US" sz="1600" b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bonafide</a:t>
                      </a: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business purpose.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Royalty must be benchmarked at Arm’s Length Price (ALP) using CUP or other TP methods. Excessive or unsubstantiated royalty can be disallowed.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FEMA focuses on permissibility, TP focuses on pricing justification.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9346350"/>
                  </a:ext>
                </a:extLst>
              </a:tr>
              <a:tr h="1315793"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Benchmarking Requirement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specific valuation or benchmarking required under FEMA. Only bona fide purpose and documentary evidence needed.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Detailed TP documentation required: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fr-FR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FEMA documentation </a:t>
                      </a:r>
                      <a:r>
                        <a:rPr lang="fr-FR" sz="1600" b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</a:t>
                      </a:r>
                      <a:r>
                        <a:rPr lang="fr-FR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minimal, TP documentation </a:t>
                      </a:r>
                      <a:r>
                        <a:rPr lang="fr-FR" sz="1600" b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</a:t>
                      </a:r>
                      <a:r>
                        <a:rPr lang="fr-FR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extensive</a:t>
                      </a:r>
                      <a:endParaRPr lang="en-US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1709771"/>
                  </a:ext>
                </a:extLst>
              </a:tr>
              <a:tr h="72355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Documentation</a:t>
                      </a:r>
                    </a:p>
                    <a:p>
                      <a:pPr algn="ctr"/>
                      <a:endParaRPr lang="en-US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Basic agreements + AD Bank compliance + invoices + proof of services/IP use.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3CEB reporting, Mandatory maintenance of TP study report, inter-company agreement, benchmarking analysis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endParaRPr lang="en-US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06514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17188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95CBA0-4C08-414E-AE45-39BABD579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1255059"/>
            <a:ext cx="10058400" cy="482301"/>
          </a:xfrm>
        </p:spPr>
        <p:txBody>
          <a:bodyPr>
            <a:normAutofit/>
          </a:bodyPr>
          <a:lstStyle/>
          <a:p>
            <a:pPr marL="91440" indent="-91440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</a:pPr>
            <a:r>
              <a:rPr lang="en-US" altLang="en-US" sz="2000" b="1" dirty="0">
                <a:latin typeface="+mn-lt"/>
                <a:ea typeface="+mn-ea"/>
                <a:cs typeface="+mn-cs"/>
              </a:rPr>
              <a:t>Export-Receivable</a:t>
            </a:r>
            <a:endParaRPr lang="en-US" sz="2000" b="1" dirty="0">
              <a:latin typeface="+mn-lt"/>
              <a:ea typeface="+mn-ea"/>
              <a:cs typeface="+mn-cs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A6191F6-3231-4026-B98B-3CA77B312AF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93496221"/>
              </p:ext>
            </p:extLst>
          </p:nvPr>
        </p:nvGraphicFramePr>
        <p:xfrm>
          <a:off x="1097373" y="1819835"/>
          <a:ext cx="9997254" cy="43248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3992">
                  <a:extLst>
                    <a:ext uri="{9D8B030D-6E8A-4147-A177-3AD203B41FA5}">
                      <a16:colId xmlns:a16="http://schemas.microsoft.com/office/drawing/2014/main" val="3366772544"/>
                    </a:ext>
                  </a:extLst>
                </a:gridCol>
                <a:gridCol w="2687725">
                  <a:extLst>
                    <a:ext uri="{9D8B030D-6E8A-4147-A177-3AD203B41FA5}">
                      <a16:colId xmlns:a16="http://schemas.microsoft.com/office/drawing/2014/main" val="2558076919"/>
                    </a:ext>
                  </a:extLst>
                </a:gridCol>
                <a:gridCol w="4234579">
                  <a:extLst>
                    <a:ext uri="{9D8B030D-6E8A-4147-A177-3AD203B41FA5}">
                      <a16:colId xmlns:a16="http://schemas.microsoft.com/office/drawing/2014/main" val="2057347269"/>
                    </a:ext>
                  </a:extLst>
                </a:gridCol>
                <a:gridCol w="1880958">
                  <a:extLst>
                    <a:ext uri="{9D8B030D-6E8A-4147-A177-3AD203B41FA5}">
                      <a16:colId xmlns:a16="http://schemas.microsoft.com/office/drawing/2014/main" val="1694291828"/>
                    </a:ext>
                  </a:extLst>
                </a:gridCol>
              </a:tblGrid>
              <a:tr h="389741"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Aspect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FEMA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Transfer Pricing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Reconciliation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8391749"/>
                  </a:ext>
                </a:extLst>
              </a:tr>
              <a:tr h="826196"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Objective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Ensure timely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realisation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of export proceeds and prevent diversion of foreign exchange.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Ensure export transactions with AEs are priced at Arm’s Length and income is not shifted out of India.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FEMA focuses on timelines, TP focuses on pricing.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9346350"/>
                  </a:ext>
                </a:extLst>
              </a:tr>
              <a:tr h="335530"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 &amp; Secondary Adjustment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FEMA does not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recognise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the concepts of primary adjustment or secondary adjustment and ALP in export.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If export transaction</a:t>
                      </a:r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was not made at arm’s length → the difference between the actual price and ALP is the primary adjustment.</a:t>
                      </a:r>
                    </a:p>
                    <a:p>
                      <a:pPr algn="just"/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If the AE does not bring the primary adjustment amount  into India, it is treated as:</a:t>
                      </a:r>
                    </a:p>
                    <a:p>
                      <a:pPr algn="just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Deemed advance, and</a:t>
                      </a:r>
                    </a:p>
                    <a:p>
                      <a:pPr algn="just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Interest is imputed on that amount.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exporters must align invoice value with ALP to avoid TP adjustments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1709771"/>
                  </a:ext>
                </a:extLst>
              </a:tr>
              <a:tr h="1010321"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Timeline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Export proceeds must be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realised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within 15 months (extendable by 6 months by AD Bank).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TP does not prescribe any timeline but delayed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realisation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from an AE can be treated as deemed loan, requiring ALP interest. And it has lot of subjectivity.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Delay beyond FEMA timelines → FEMA non-compliance.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59373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13837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95CBA0-4C08-414E-AE45-39BABD579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1255059"/>
            <a:ext cx="10058400" cy="482301"/>
          </a:xfrm>
        </p:spPr>
        <p:txBody>
          <a:bodyPr>
            <a:normAutofit/>
          </a:bodyPr>
          <a:lstStyle/>
          <a:p>
            <a:pPr marL="91440" indent="-91440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</a:pPr>
            <a:r>
              <a:rPr lang="en-US" altLang="en-US" sz="2000" b="1" dirty="0">
                <a:latin typeface="+mn-lt"/>
                <a:ea typeface="+mn-ea"/>
                <a:cs typeface="+mn-cs"/>
              </a:rPr>
              <a:t>Import-Payable </a:t>
            </a:r>
            <a:endParaRPr lang="en-US" sz="2000" b="1" dirty="0">
              <a:latin typeface="+mn-lt"/>
              <a:ea typeface="+mn-ea"/>
              <a:cs typeface="+mn-cs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A6191F6-3231-4026-B98B-3CA77B312AF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0073337"/>
              </p:ext>
            </p:extLst>
          </p:nvPr>
        </p:nvGraphicFramePr>
        <p:xfrm>
          <a:off x="1097373" y="1819835"/>
          <a:ext cx="10216086" cy="44250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0128">
                  <a:extLst>
                    <a:ext uri="{9D8B030D-6E8A-4147-A177-3AD203B41FA5}">
                      <a16:colId xmlns:a16="http://schemas.microsoft.com/office/drawing/2014/main" val="3366772544"/>
                    </a:ext>
                  </a:extLst>
                </a:gridCol>
                <a:gridCol w="3518523">
                  <a:extLst>
                    <a:ext uri="{9D8B030D-6E8A-4147-A177-3AD203B41FA5}">
                      <a16:colId xmlns:a16="http://schemas.microsoft.com/office/drawing/2014/main" val="2558076919"/>
                    </a:ext>
                  </a:extLst>
                </a:gridCol>
                <a:gridCol w="2870328">
                  <a:extLst>
                    <a:ext uri="{9D8B030D-6E8A-4147-A177-3AD203B41FA5}">
                      <a16:colId xmlns:a16="http://schemas.microsoft.com/office/drawing/2014/main" val="2057347269"/>
                    </a:ext>
                  </a:extLst>
                </a:gridCol>
                <a:gridCol w="2607107">
                  <a:extLst>
                    <a:ext uri="{9D8B030D-6E8A-4147-A177-3AD203B41FA5}">
                      <a16:colId xmlns:a16="http://schemas.microsoft.com/office/drawing/2014/main" val="1694291828"/>
                    </a:ext>
                  </a:extLst>
                </a:gridCol>
              </a:tblGrid>
              <a:tr h="350887"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Aspect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FEMA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Transfer Pricing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Reconciliation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8391749"/>
                  </a:ext>
                </a:extLst>
              </a:tr>
              <a:tr h="1257345"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Objective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Ensure timely payment of import dues and prevent the creation of unregulated cross-border financing arrangements.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/>
                        <a:t>Ensure that delayed payment to AEs does not result in shifting profits out of India by providing interest-free credit beyond arm’s length terms.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/>
                        <a:t>FEMA focuses on </a:t>
                      </a:r>
                      <a:r>
                        <a:rPr lang="en-US" sz="1600" b="1" dirty="0"/>
                        <a:t>timeliness</a:t>
                      </a:r>
                      <a:r>
                        <a:rPr lang="en-US" sz="1600" dirty="0"/>
                        <a:t> of payment; TP focuses on </a:t>
                      </a:r>
                      <a:r>
                        <a:rPr lang="en-US" sz="1600" b="1" dirty="0"/>
                        <a:t>pricing of credit period</a:t>
                      </a:r>
                      <a:endParaRPr lang="en-US" sz="16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9346350"/>
                  </a:ext>
                </a:extLst>
              </a:tr>
              <a:tr h="1491270"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Deemed ECB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/>
                        <a:t>If import dues remain unpaid for </a:t>
                      </a:r>
                      <a:r>
                        <a:rPr lang="en-US" sz="1600" b="1" dirty="0"/>
                        <a:t>more than 3 years</a:t>
                      </a:r>
                      <a:r>
                        <a:rPr lang="en-US" sz="1600" dirty="0"/>
                        <a:t>, the outstanding amount is treated as a </a:t>
                      </a:r>
                      <a:r>
                        <a:rPr lang="en-US" sz="1600" b="1" dirty="0"/>
                        <a:t>deemed loan</a:t>
                      </a:r>
                      <a:r>
                        <a:rPr lang="en-US" sz="1600" dirty="0"/>
                        <a:t>, and is governed by ECB regulations.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TP</a:t>
                      </a:r>
                      <a:r>
                        <a:rPr lang="en-US" sz="1600" b="0" baseline="0" dirty="0"/>
                        <a:t> adjustment cannot be downward.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/>
                        <a:t>FEMA deems long outstanding payables (&gt; 3 years) as ECB; TP deems </a:t>
                      </a:r>
                      <a:r>
                        <a:rPr lang="en-US" sz="1600" b="1" dirty="0"/>
                        <a:t>any excessive delay</a:t>
                      </a:r>
                      <a:r>
                        <a:rPr lang="en-US" sz="1600" dirty="0"/>
                        <a:t>, even less than 3 years, as a loan.</a:t>
                      </a:r>
                      <a:endParaRPr lang="en-US" sz="16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1709771"/>
                  </a:ext>
                </a:extLst>
              </a:tr>
              <a:tr h="125734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Payment Timeline</a:t>
                      </a:r>
                      <a:endParaRPr lang="en-US" sz="1600" b="0" dirty="0"/>
                    </a:p>
                    <a:p>
                      <a:pPr algn="ctr"/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Payment for imports must be completed within </a:t>
                      </a:r>
                      <a:r>
                        <a:rPr lang="en-US" sz="1600" b="1" dirty="0"/>
                        <a:t>6 months</a:t>
                      </a:r>
                      <a:r>
                        <a:rPr lang="en-US" sz="1600" dirty="0"/>
                        <a:t> from shipment date. AD Banks can extend by 6 months at a time, up to </a:t>
                      </a:r>
                      <a:r>
                        <a:rPr lang="en-US" sz="1600" b="1" dirty="0"/>
                        <a:t>3 years</a:t>
                      </a:r>
                      <a:r>
                        <a:rPr lang="en-US" sz="1600" dirty="0"/>
                        <a:t> total.</a:t>
                      </a:r>
                      <a:endParaRPr lang="en-US" sz="1600" b="0" kern="100" dirty="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/>
                        <a:t>No prescribed timeline, as per industry norm</a:t>
                      </a:r>
                      <a:r>
                        <a:rPr lang="en-US" sz="1600" baseline="0" dirty="0"/>
                        <a:t> and it has lot of subjectivity.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Delay creates :FEMA violation and TP interest adjustment</a:t>
                      </a:r>
                      <a:endParaRPr lang="en-US" sz="1600" b="0" dirty="0"/>
                    </a:p>
                    <a:p>
                      <a:pPr algn="just"/>
                      <a:endParaRPr lang="en-US" sz="16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77748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2775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B463EC-7542-4DDA-BE8B-F5306F8CCA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Penalty Exposure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0CE9509-40C5-4A8D-904D-F5C9CDA93E3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68750509"/>
              </p:ext>
            </p:extLst>
          </p:nvPr>
        </p:nvGraphicFramePr>
        <p:xfrm>
          <a:off x="1129553" y="1827052"/>
          <a:ext cx="10004612" cy="41642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8001">
                  <a:extLst>
                    <a:ext uri="{9D8B030D-6E8A-4147-A177-3AD203B41FA5}">
                      <a16:colId xmlns:a16="http://schemas.microsoft.com/office/drawing/2014/main" val="3366772544"/>
                    </a:ext>
                  </a:extLst>
                </a:gridCol>
                <a:gridCol w="2757505">
                  <a:extLst>
                    <a:ext uri="{9D8B030D-6E8A-4147-A177-3AD203B41FA5}">
                      <a16:colId xmlns:a16="http://schemas.microsoft.com/office/drawing/2014/main" val="2057347269"/>
                    </a:ext>
                  </a:extLst>
                </a:gridCol>
                <a:gridCol w="6069106">
                  <a:extLst>
                    <a:ext uri="{9D8B030D-6E8A-4147-A177-3AD203B41FA5}">
                      <a16:colId xmlns:a16="http://schemas.microsoft.com/office/drawing/2014/main" val="1694291828"/>
                    </a:ext>
                  </a:extLst>
                </a:gridCol>
              </a:tblGrid>
              <a:tr h="340057"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Aspect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Under FEMA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Under TP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8391749"/>
                  </a:ext>
                </a:extLst>
              </a:tr>
              <a:tr h="595100"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Section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Section 13 of FEMA 1999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270A(9), 270A(9), 271G and 271AA of Income Tax Act, 1961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9346350"/>
                  </a:ext>
                </a:extLst>
              </a:tr>
              <a:tr h="2380402"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Penalty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>
                          <a:effectLst/>
                          <a:latin typeface="Aptos"/>
                          <a:ea typeface="Aptos"/>
                          <a:cs typeface="Times New Roman" panose="02020603050405020304" pitchFamily="18" charset="0"/>
                        </a:rPr>
                        <a:t>Leads to Penalties (up to 3 times the amount involved)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severe </a:t>
                      </a:r>
                      <a:r>
                        <a:rPr lang="en-US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Penalties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200% of the tax payable on under reported income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1lakhs Failure to furnish report (i.e. Form 3CEB) from an accountant as required under section 92E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2% of the value of each international transaction for documentation failure, or penalties on underreported income</a:t>
                      </a:r>
                      <a:endParaRPr lang="en-US" sz="16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1344742"/>
                  </a:ext>
                </a:extLst>
              </a:tr>
              <a:tr h="765129">
                <a:tc>
                  <a:txBody>
                    <a:bodyPr/>
                    <a:lstStyle/>
                    <a:p>
                      <a:pPr algn="ctr"/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Compounding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(voluntary settlement with RBI)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Leads to 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Income Tax Adjustments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(addition to taxable income, leading to higher tax.</a:t>
                      </a:r>
                      <a:endParaRPr lang="en-US" sz="1400" b="0" dirty="0"/>
                    </a:p>
                    <a:p>
                      <a:pPr algn="just"/>
                      <a:endParaRPr lang="en-US" sz="16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02996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39383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4FBA23-E309-472B-976D-CE5ECAB307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en-US" sz="4000" u="sng" dirty="0"/>
          </a:p>
          <a:p>
            <a:pPr algn="ctr"/>
            <a:endParaRPr lang="en-US" sz="4000" u="sng" dirty="0"/>
          </a:p>
          <a:p>
            <a:pPr algn="ctr"/>
            <a:r>
              <a:rPr lang="en-US" sz="4000" u="sng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379782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51C84-1639-40E3-856E-19B35A36D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Transactions Covered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5A9BDF-5A4C-45A3-8A69-23B50F87F6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en-US" altLang="en-US" sz="2200" spc="-50" dirty="0"/>
              <a:t>Both (FEMA &amp; TP)  apply simultaneously to below transactions: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en-US" altLang="en-US" sz="2200" spc="-50" dirty="0"/>
          </a:p>
          <a:p>
            <a:pPr marL="457200" lvl="0" indent="-4572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</a:pPr>
            <a:r>
              <a:rPr lang="en-US" altLang="en-US" sz="2200" spc="-50" dirty="0"/>
              <a:t>Overseas Direct Investment (ODI) transactions</a:t>
            </a:r>
          </a:p>
          <a:p>
            <a:pPr marL="457200" lvl="0" indent="-4572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</a:pPr>
            <a:r>
              <a:rPr lang="en-US" altLang="en-US" sz="2200" spc="-50" dirty="0"/>
              <a:t>Foreign Direct Investment (FDI) transactions </a:t>
            </a:r>
          </a:p>
          <a:p>
            <a:pPr marL="457200" lvl="0" indent="-4572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</a:pPr>
            <a:r>
              <a:rPr lang="en-US" altLang="en-US" sz="2200" spc="-50" dirty="0"/>
              <a:t>External Commercial Borrowings (ECB)</a:t>
            </a:r>
          </a:p>
          <a:p>
            <a:pPr marL="457200" lvl="0" indent="-4572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</a:pPr>
            <a:r>
              <a:rPr lang="en-US" altLang="en-US" spc="-50" dirty="0"/>
              <a:t>Royalty Payment</a:t>
            </a:r>
          </a:p>
          <a:p>
            <a:pPr marL="457200" lvl="0" indent="-4572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</a:pPr>
            <a:r>
              <a:rPr lang="en-US" dirty="0"/>
              <a:t>Export of goods/services (export receivables) </a:t>
            </a:r>
          </a:p>
          <a:p>
            <a:pPr marL="457200" lvl="0" indent="-4572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</a:pPr>
            <a:r>
              <a:rPr lang="en-US" dirty="0"/>
              <a:t>Import of goods/services (import payables)</a:t>
            </a:r>
            <a:endParaRPr lang="en-US" altLang="en-US" sz="2400" spc="-50" dirty="0"/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en-US" altLang="en-US" sz="2200" spc="-50" dirty="0"/>
          </a:p>
          <a:p>
            <a:pPr lv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</a:pPr>
            <a:endParaRPr lang="en-US" altLang="en-US" spc="-5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25366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06609C-1EF8-4163-A814-C54B844A5A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1) ODI Transactions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A0C19856-4132-40FF-89D7-7D4FE310E7C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3372519"/>
              </p:ext>
            </p:extLst>
          </p:nvPr>
        </p:nvGraphicFramePr>
        <p:xfrm>
          <a:off x="1102658" y="1809345"/>
          <a:ext cx="10712823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9190">
                  <a:extLst>
                    <a:ext uri="{9D8B030D-6E8A-4147-A177-3AD203B41FA5}">
                      <a16:colId xmlns:a16="http://schemas.microsoft.com/office/drawing/2014/main" val="995112775"/>
                    </a:ext>
                  </a:extLst>
                </a:gridCol>
                <a:gridCol w="1522835">
                  <a:extLst>
                    <a:ext uri="{9D8B030D-6E8A-4147-A177-3AD203B41FA5}">
                      <a16:colId xmlns:a16="http://schemas.microsoft.com/office/drawing/2014/main" val="2696248719"/>
                    </a:ext>
                  </a:extLst>
                </a:gridCol>
                <a:gridCol w="1842444">
                  <a:extLst>
                    <a:ext uri="{9D8B030D-6E8A-4147-A177-3AD203B41FA5}">
                      <a16:colId xmlns:a16="http://schemas.microsoft.com/office/drawing/2014/main" val="4249200139"/>
                    </a:ext>
                  </a:extLst>
                </a:gridCol>
                <a:gridCol w="6608354">
                  <a:extLst>
                    <a:ext uri="{9D8B030D-6E8A-4147-A177-3AD203B41FA5}">
                      <a16:colId xmlns:a16="http://schemas.microsoft.com/office/drawing/2014/main" val="2898888786"/>
                    </a:ext>
                  </a:extLst>
                </a:gridCol>
              </a:tblGrid>
              <a:tr h="639854">
                <a:tc>
                  <a:txBody>
                    <a:bodyPr/>
                    <a:lstStyle/>
                    <a:p>
                      <a:r>
                        <a:rPr lang="en-US" dirty="0"/>
                        <a:t>S. 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Transaction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Legal Extract 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Legal provision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0781414"/>
                  </a:ext>
                </a:extLst>
              </a:tr>
              <a:tr h="1066424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Issue or transfer of equity Shares of foreign Company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Rule 16 of ODI Rules. Pricing guidelines.–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/>
                        <a:t>The transaction must be done a price arrived on an arm’s length basis taking into consideration the valuation as per any internationally accepted pricing methodology for valuation.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9580400"/>
                  </a:ext>
                </a:extLst>
              </a:tr>
              <a:tr h="1310178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2.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Issue of Debts Instruments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Regulation No. 4 of </a:t>
                      </a:r>
                      <a:r>
                        <a:rPr lang="en-US" sz="1600" b="0" dirty="0"/>
                        <a:t>ODI regulations</a:t>
                      </a:r>
                      <a:r>
                        <a:rPr lang="en-US" sz="1600" b="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: Financial commitment by Indian entity by way of debt</a:t>
                      </a:r>
                      <a:endParaRPr lang="en-US" sz="16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Debt instruments issued by a foreign entity subject to the condition that such loans are duly backed by a loan agreement where the rate of interest shall be charged on an arm’s length basis.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3365866"/>
                  </a:ext>
                </a:extLst>
              </a:tr>
              <a:tr h="1310178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3.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/>
                        <a:t>Corporate Restructuring</a:t>
                      </a:r>
                      <a:endParaRPr lang="en-US" sz="16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Rule 18 of ODI Rules. Pricing guidelines.– </a:t>
                      </a:r>
                    </a:p>
                    <a:p>
                      <a:pPr algn="just"/>
                      <a:endParaRPr lang="en-US" sz="16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/>
                        <a:t>If the original overseas investment exceeds USD 10 million, or the diminution in value is more than 20% of the total outstanding dues owed to the Indian investor, then such diminution must be certified at arm’s length value by:</a:t>
                      </a:r>
                    </a:p>
                    <a:p>
                      <a:pPr algn="just"/>
                      <a:r>
                        <a:rPr lang="en-US" sz="1600" b="0" dirty="0"/>
                        <a:t>a Registered Valuer under the Companies Act, 2013, or</a:t>
                      </a:r>
                    </a:p>
                    <a:p>
                      <a:pPr algn="just"/>
                      <a:r>
                        <a:rPr lang="en-US" sz="1600" b="0" dirty="0"/>
                        <a:t>a corresponding registered valuer / CPA in the foreign (host) jurisdiction.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87795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9782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340E76-F5BC-4AF7-A02D-276C0519E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Legal Provision: ODI Framework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094630A-2944-46BF-B578-0EE1C38499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3"/>
            <a:ext cx="10058400" cy="4286126"/>
          </a:xfrm>
        </p:spPr>
        <p:txBody>
          <a:bodyPr>
            <a:normAutofit fontScale="92500" lnSpcReduction="20000"/>
          </a:bodyPr>
          <a:lstStyle/>
          <a:p>
            <a:r>
              <a:rPr lang="en-US" dirty="0">
                <a:latin typeface="+mj-lt"/>
              </a:rPr>
              <a:t>Under Foreign Exchange Management (Overseas Investment) Regulations, 2022</a:t>
            </a:r>
          </a:p>
          <a:p>
            <a:endParaRPr lang="en-US" b="1" i="1" u="sng" dirty="0">
              <a:latin typeface="+mj-lt"/>
            </a:endParaRPr>
          </a:p>
          <a:p>
            <a:r>
              <a:rPr lang="en-US" b="1" i="1" u="sng" dirty="0">
                <a:latin typeface="+mj-lt"/>
              </a:rPr>
              <a:t>Regulation No. 4: </a:t>
            </a:r>
            <a:r>
              <a:rPr lang="en-US" dirty="0">
                <a:latin typeface="+mj-lt"/>
              </a:rPr>
              <a:t>Financial commitment by Indian entity by way of 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debt</a:t>
            </a:r>
            <a:r>
              <a:rPr lang="en-US" dirty="0">
                <a:latin typeface="+mj-lt"/>
              </a:rPr>
              <a:t>.–</a:t>
            </a:r>
          </a:p>
          <a:p>
            <a:pPr algn="just"/>
            <a:r>
              <a:rPr lang="en-US" dirty="0">
                <a:latin typeface="+mj-lt"/>
              </a:rPr>
              <a:t> </a:t>
            </a:r>
            <a:r>
              <a:rPr lang="en-US" i="1" dirty="0">
                <a:latin typeface="+mj-lt"/>
              </a:rPr>
              <a:t>An Indian entity may lend or invest in any debt instruments issued by a foreign entity subject to the condition that such loans are duly backed by a loan agreement where the </a:t>
            </a:r>
            <a:r>
              <a:rPr lang="en-US" i="1" u="sng" dirty="0">
                <a:solidFill>
                  <a:schemeClr val="accent1"/>
                </a:solidFill>
                <a:latin typeface="+mj-lt"/>
              </a:rPr>
              <a:t>rate of interest </a:t>
            </a:r>
            <a:r>
              <a:rPr lang="en-US" i="1" dirty="0">
                <a:latin typeface="+mj-lt"/>
              </a:rPr>
              <a:t>shall be charged on an </a:t>
            </a:r>
            <a:r>
              <a:rPr lang="en-US" i="1" u="sng" dirty="0">
                <a:solidFill>
                  <a:schemeClr val="accent1"/>
                </a:solidFill>
                <a:latin typeface="+mj-lt"/>
              </a:rPr>
              <a:t>arm’s length basis.</a:t>
            </a:r>
          </a:p>
          <a:p>
            <a:pPr algn="just"/>
            <a:r>
              <a:rPr lang="en-US" i="1" dirty="0">
                <a:latin typeface="+mj-lt"/>
              </a:rPr>
              <a:t>Explanation.–– For the purpose of this regulation, the expression “arm’s length” means a transaction between two related parties that is conducted as if they were unrelated, so that there is no conflict of interest.</a:t>
            </a:r>
          </a:p>
          <a:p>
            <a:pPr algn="just"/>
            <a:endParaRPr lang="en-US" i="1" dirty="0">
              <a:latin typeface="+mj-lt"/>
            </a:endParaRPr>
          </a:p>
          <a:p>
            <a:pPr fontAlgn="t"/>
            <a:r>
              <a:rPr lang="en-US" b="1" dirty="0"/>
              <a:t>Legal Extract: Source</a:t>
            </a:r>
            <a:endParaRPr lang="en-US" dirty="0"/>
          </a:p>
          <a:p>
            <a:pPr fontAlgn="t"/>
            <a:r>
              <a:rPr lang="en-US" b="1" dirty="0"/>
              <a:t>Foreign Exchange Management (Overseas Investment) Rules, 2022</a:t>
            </a:r>
            <a:endParaRPr lang="en-US" dirty="0"/>
          </a:p>
          <a:p>
            <a:pPr fontAlgn="t"/>
            <a:r>
              <a:rPr lang="en-US" b="1" dirty="0">
                <a:hlinkClick r:id="rId2"/>
              </a:rPr>
              <a:t>(https://rbidocs.rbi.org.in/rdocs/content/pdfs/GazetteRules23082022.pdf</a:t>
            </a:r>
            <a:r>
              <a:rPr lang="en-US" b="1" dirty="0"/>
              <a:t>)</a:t>
            </a:r>
            <a:endParaRPr lang="en-US" dirty="0"/>
          </a:p>
          <a:p>
            <a:pPr algn="just"/>
            <a:endParaRPr lang="en-US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903951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E2408A-24AC-4D8A-BAB8-23AF9B7B35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Meaning of Debt instruments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C13772-ED82-4A01-A6F3-45F889E0B9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+mj-lt"/>
              </a:rPr>
              <a:t>Rule 5. Foreign Exchange Management (Overseas Investment) Rules, 2022</a:t>
            </a:r>
          </a:p>
          <a:p>
            <a:r>
              <a:rPr lang="en-US" dirty="0">
                <a:latin typeface="+mj-lt"/>
              </a:rPr>
              <a:t> A. Debt instruments:</a:t>
            </a:r>
          </a:p>
          <a:p>
            <a:r>
              <a:rPr lang="en-US" dirty="0">
                <a:latin typeface="+mj-lt"/>
              </a:rPr>
              <a:t> (</a:t>
            </a:r>
            <a:r>
              <a:rPr lang="en-US" dirty="0" err="1">
                <a:latin typeface="+mj-lt"/>
              </a:rPr>
              <a:t>i</a:t>
            </a:r>
            <a:r>
              <a:rPr lang="en-US" dirty="0">
                <a:latin typeface="+mj-lt"/>
              </a:rPr>
              <a:t>) Government bonds; </a:t>
            </a:r>
          </a:p>
          <a:p>
            <a:r>
              <a:rPr lang="en-US" dirty="0">
                <a:latin typeface="+mj-lt"/>
              </a:rPr>
              <a:t>(ii) corporate bonds; </a:t>
            </a:r>
          </a:p>
          <a:p>
            <a:r>
              <a:rPr lang="en-US" dirty="0">
                <a:latin typeface="+mj-lt"/>
              </a:rPr>
              <a:t>(iii) all tranches of securitisation structure which are not equity tranche; </a:t>
            </a:r>
          </a:p>
          <a:p>
            <a:r>
              <a:rPr lang="en-US" dirty="0">
                <a:latin typeface="+mj-lt"/>
              </a:rPr>
              <a:t>(iv) borrowings by firms through loans; and </a:t>
            </a:r>
          </a:p>
          <a:p>
            <a:r>
              <a:rPr lang="en-US" dirty="0">
                <a:latin typeface="+mj-lt"/>
              </a:rPr>
              <a:t>(v) depository receipts whose underlying securities are debt securities;</a:t>
            </a:r>
          </a:p>
        </p:txBody>
      </p:sp>
    </p:spTree>
    <p:extLst>
      <p:ext uri="{BB962C8B-B14F-4D97-AF65-F5344CB8AC3E}">
        <p14:creationId xmlns:p14="http://schemas.microsoft.com/office/powerpoint/2010/main" val="33740489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4B73A3-7D48-47FE-B64A-A108041C0D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2) FDI Transactions 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2DF3671-9C69-4DBE-BE73-1FB1BE97139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86929805"/>
              </p:ext>
            </p:extLst>
          </p:nvPr>
        </p:nvGraphicFramePr>
        <p:xfrm>
          <a:off x="1097280" y="1737360"/>
          <a:ext cx="10712823" cy="45734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9190">
                  <a:extLst>
                    <a:ext uri="{9D8B030D-6E8A-4147-A177-3AD203B41FA5}">
                      <a16:colId xmlns:a16="http://schemas.microsoft.com/office/drawing/2014/main" val="995112775"/>
                    </a:ext>
                  </a:extLst>
                </a:gridCol>
                <a:gridCol w="1295799">
                  <a:extLst>
                    <a:ext uri="{9D8B030D-6E8A-4147-A177-3AD203B41FA5}">
                      <a16:colId xmlns:a16="http://schemas.microsoft.com/office/drawing/2014/main" val="2696248719"/>
                    </a:ext>
                  </a:extLst>
                </a:gridCol>
                <a:gridCol w="1425388">
                  <a:extLst>
                    <a:ext uri="{9D8B030D-6E8A-4147-A177-3AD203B41FA5}">
                      <a16:colId xmlns:a16="http://schemas.microsoft.com/office/drawing/2014/main" val="4249200139"/>
                    </a:ext>
                  </a:extLst>
                </a:gridCol>
                <a:gridCol w="7252446">
                  <a:extLst>
                    <a:ext uri="{9D8B030D-6E8A-4147-A177-3AD203B41FA5}">
                      <a16:colId xmlns:a16="http://schemas.microsoft.com/office/drawing/2014/main" val="2898888786"/>
                    </a:ext>
                  </a:extLst>
                </a:gridCol>
              </a:tblGrid>
              <a:tr h="360907">
                <a:tc>
                  <a:txBody>
                    <a:bodyPr/>
                    <a:lstStyle/>
                    <a:p>
                      <a:r>
                        <a:rPr lang="en-US" dirty="0"/>
                        <a:t>S. 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Transaction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Legal Extract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Legal provision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0781414"/>
                  </a:ext>
                </a:extLst>
              </a:tr>
              <a:tr h="2887947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Issue or transfer of equity Shares of Indian Company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Rule 21 of NDI Rules. Pricing guidelines.–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i="1" u="sng" dirty="0"/>
                        <a:t>Issue/ Transfer to a person resident outside India shall not be less than :</a:t>
                      </a:r>
                    </a:p>
                    <a:p>
                      <a:pPr algn="just"/>
                      <a:endParaRPr lang="en-US" sz="1600" b="0" dirty="0"/>
                    </a:p>
                    <a:p>
                      <a:pPr algn="just"/>
                      <a:r>
                        <a:rPr lang="en-US" sz="1600" b="0" dirty="0"/>
                        <a:t>the valuation derived using any internationally accepted method on an arm’s length basis, certified by a CA, SEBI-registered Merchant Banker, or </a:t>
                      </a:r>
                      <a:r>
                        <a:rPr lang="en-US" sz="1600" b="0" dirty="0" err="1"/>
                        <a:t>Practising</a:t>
                      </a:r>
                      <a:r>
                        <a:rPr lang="en-US" sz="1600" b="0" dirty="0"/>
                        <a:t> Cost Accountant.</a:t>
                      </a:r>
                    </a:p>
                    <a:p>
                      <a:pPr algn="just"/>
                      <a:endParaRPr lang="en-US" sz="1600" b="0" dirty="0"/>
                    </a:p>
                    <a:p>
                      <a:pPr marL="0" algn="just" defTabSz="914400" rtl="0" eaLnBrk="1" latinLnBrk="0" hangingPunct="1"/>
                      <a:r>
                        <a:rPr lang="en-US" sz="1600" b="0" i="1" u="sng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transferred by a person resident outside India to a person resident in India shall not exceed</a:t>
                      </a:r>
                    </a:p>
                    <a:p>
                      <a:pPr marL="0" algn="just" defTabSz="914400" rtl="0" eaLnBrk="1" latinLnBrk="0" hangingPunct="1"/>
                      <a:endParaRPr lang="en-US" sz="1600" b="0" i="1" u="sng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just" defTabSz="914400" rtl="0" eaLnBrk="1" latinLnBrk="0" hangingPunct="1"/>
                      <a:r>
                        <a:rPr lang="en-US" sz="1600" b="0" i="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valuation derived using any internationally accepted method on an arm’s length basis, certified by a CA, SEBI-registered Merchant Banker, or </a:t>
                      </a:r>
                      <a:r>
                        <a:rPr lang="en-US" sz="1600" b="0" i="0" u="none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Practising</a:t>
                      </a:r>
                      <a:r>
                        <a:rPr lang="en-US" sz="1600" b="0" i="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Cost Accountant.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9580400"/>
                  </a:ext>
                </a:extLst>
              </a:tr>
              <a:tr h="1190201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2.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Investments by Foreign Portfolio Investors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SCHEDULE II(See rule 10(1)) of NDI Rules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/>
                      <a:r>
                        <a:rPr lang="en-US" sz="1600" b="0" i="0" u="sng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 case of issue by private placement, the price is not less than:</a:t>
                      </a:r>
                    </a:p>
                    <a:p>
                      <a:pPr marL="0" algn="just" defTabSz="914400" rtl="0" eaLnBrk="1" latinLnBrk="0" hangingPunct="1"/>
                      <a:r>
                        <a:rPr lang="en-US" sz="1600" b="0" i="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Fair price must be determined using any internationally accepted valuation method on an arm’s length basis and certified by a SEBI-registered Merchant Banker, CA, or </a:t>
                      </a:r>
                      <a:r>
                        <a:rPr lang="en-US" sz="1600" b="0" i="0" u="none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Practising</a:t>
                      </a:r>
                      <a:r>
                        <a:rPr lang="en-US" sz="1600" b="0" i="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Cost Accountant.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0934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99187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FB9530-5D53-4E67-9930-D4FE462315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3) ECB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8BAC7F-5C3A-4ABF-9770-B1FD940571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en-US" dirty="0">
                <a:latin typeface="+mj-lt"/>
              </a:rPr>
              <a:t>As per the current </a:t>
            </a:r>
            <a:r>
              <a:rPr lang="en-US" i="1" u="sng" dirty="0">
                <a:latin typeface="+mj-lt"/>
              </a:rPr>
              <a:t>FED Master Direction No. 5/2018-19 dated March 26, 2019</a:t>
            </a:r>
            <a:r>
              <a:rPr lang="en-US" dirty="0">
                <a:latin typeface="+mj-lt"/>
              </a:rPr>
              <a:t>, there is no concept of Arm’s Length Pricing (ALP) in ECB. ECB interest is governed strictly by the prescribed interest rate maximum ceiling limit, namely: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US" dirty="0">
                <a:latin typeface="+mj-lt"/>
              </a:rPr>
              <a:t>Benchmark rate plus 500 bps spread: FCY denominated ECB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US" dirty="0">
                <a:latin typeface="+mj-lt"/>
              </a:rPr>
              <a:t>Benchmark rate plus 450 bps spread in INR denominated ECB</a:t>
            </a:r>
          </a:p>
          <a:p>
            <a:pPr algn="just"/>
            <a:endParaRPr lang="en-US" dirty="0">
              <a:latin typeface="+mj-lt"/>
            </a:endParaRPr>
          </a:p>
          <a:p>
            <a:pPr algn="just"/>
            <a:r>
              <a:rPr lang="en-US" b="1" i="1" u="sng" dirty="0">
                <a:latin typeface="+mj-lt"/>
              </a:rPr>
              <a:t>Benchmark rate: </a:t>
            </a:r>
            <a:r>
              <a:rPr lang="en-US" dirty="0">
                <a:latin typeface="+mj-lt"/>
              </a:rPr>
              <a:t>Benchmark rate in case of FCY ECB/TC refers to any widely accepted interbank rate or ARR of 6-month tenor, applicable to the currency of borrowing. Benchmark rate in case of Rupee denominated ECB/TC will be prevailing yield of the Government of India securities of corresponding maturity</a:t>
            </a:r>
          </a:p>
          <a:p>
            <a:pPr algn="just"/>
            <a:r>
              <a:rPr lang="en-US" b="1" dirty="0" err="1"/>
              <a:t>Source</a:t>
            </a:r>
            <a:r>
              <a:rPr lang="en-US" dirty="0" err="1"/>
              <a:t>:</a:t>
            </a:r>
            <a:r>
              <a:rPr lang="en-US" dirty="0" err="1">
                <a:latin typeface="+mj-lt"/>
                <a:hlinkClick r:id="rId2"/>
              </a:rPr>
              <a:t>https</a:t>
            </a:r>
            <a:r>
              <a:rPr lang="en-US" dirty="0">
                <a:latin typeface="+mj-lt"/>
                <a:hlinkClick r:id="rId2"/>
              </a:rPr>
              <a:t>://rbidocs.rbi.org.in/rdocs/notification/PDFs/5MD2603201979CA1390E9E546869B2A9A92614DEDBF.PDF</a:t>
            </a:r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75885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00DCF-EB96-3AC7-D473-C424F40BA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Accepted Inter-Bank Rates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FA44A7A3-878D-8065-26B2-731D7CBE378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9294860"/>
              </p:ext>
            </p:extLst>
          </p:nvPr>
        </p:nvGraphicFramePr>
        <p:xfrm>
          <a:off x="1096963" y="1737361"/>
          <a:ext cx="10364568" cy="45974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29695">
                  <a:extLst>
                    <a:ext uri="{9D8B030D-6E8A-4147-A177-3AD203B41FA5}">
                      <a16:colId xmlns:a16="http://schemas.microsoft.com/office/drawing/2014/main" val="3809547090"/>
                    </a:ext>
                  </a:extLst>
                </a:gridCol>
                <a:gridCol w="3805084">
                  <a:extLst>
                    <a:ext uri="{9D8B030D-6E8A-4147-A177-3AD203B41FA5}">
                      <a16:colId xmlns:a16="http://schemas.microsoft.com/office/drawing/2014/main" val="2309165323"/>
                    </a:ext>
                  </a:extLst>
                </a:gridCol>
                <a:gridCol w="4529789">
                  <a:extLst>
                    <a:ext uri="{9D8B030D-6E8A-4147-A177-3AD203B41FA5}">
                      <a16:colId xmlns:a16="http://schemas.microsoft.com/office/drawing/2014/main" val="2221753290"/>
                    </a:ext>
                  </a:extLst>
                </a:gridCol>
              </a:tblGrid>
              <a:tr h="64368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800" kern="100" dirty="0">
                          <a:effectLst/>
                        </a:rPr>
                        <a:t>Currency</a:t>
                      </a:r>
                      <a:endParaRPr lang="en-US" sz="1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800" kern="100">
                          <a:effectLst/>
                        </a:rPr>
                        <a:t>Old benchmark (IBOR)</a:t>
                      </a:r>
                      <a:endParaRPr lang="en-US" sz="1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800" kern="100">
                          <a:effectLst/>
                        </a:rPr>
                        <a:t>New ARR (Alternate Reference Rate)</a:t>
                      </a:r>
                      <a:endParaRPr lang="en-US" sz="1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630559759"/>
                  </a:ext>
                </a:extLst>
              </a:tr>
              <a:tr h="64368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800" kern="100" dirty="0">
                          <a:effectLst/>
                        </a:rPr>
                        <a:t>USD</a:t>
                      </a:r>
                      <a:endParaRPr lang="en-US" sz="1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800" kern="100" dirty="0">
                          <a:effectLst/>
                        </a:rPr>
                        <a:t>LIBOR</a:t>
                      </a:r>
                      <a:endParaRPr lang="en-US" sz="1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800" kern="100" dirty="0">
                          <a:effectLst/>
                        </a:rPr>
                        <a:t>SOFR (Secured Overnight Financing Rate)</a:t>
                      </a:r>
                      <a:endParaRPr lang="en-US" sz="1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051399705"/>
                  </a:ext>
                </a:extLst>
              </a:tr>
              <a:tr h="64368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800" kern="100" dirty="0">
                          <a:effectLst/>
                        </a:rPr>
                        <a:t>GBP</a:t>
                      </a:r>
                      <a:endParaRPr lang="en-US" sz="1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800" kern="100">
                          <a:effectLst/>
                        </a:rPr>
                        <a:t>GBP LIBOR</a:t>
                      </a:r>
                      <a:endParaRPr lang="en-US" sz="1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800" kern="100">
                          <a:effectLst/>
                        </a:rPr>
                        <a:t>SONIA (Sterling Overnight Index Average)</a:t>
                      </a:r>
                      <a:endParaRPr lang="en-US" sz="1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829844050"/>
                  </a:ext>
                </a:extLst>
              </a:tr>
              <a:tr h="64368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800" kern="100">
                          <a:effectLst/>
                        </a:rPr>
                        <a:t>EUR</a:t>
                      </a:r>
                      <a:endParaRPr lang="en-US" sz="1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800" kern="100" dirty="0">
                          <a:effectLst/>
                        </a:rPr>
                        <a:t>EURIBOR/EONIA</a:t>
                      </a:r>
                      <a:endParaRPr lang="en-US" sz="1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800" kern="100">
                          <a:effectLst/>
                        </a:rPr>
                        <a:t>€STR (Euro Short-Term Rate)</a:t>
                      </a:r>
                      <a:endParaRPr lang="en-US" sz="1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4173618226"/>
                  </a:ext>
                </a:extLst>
              </a:tr>
              <a:tr h="64368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800" kern="100">
                          <a:effectLst/>
                        </a:rPr>
                        <a:t>JPY</a:t>
                      </a:r>
                      <a:endParaRPr lang="en-US" sz="1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800" kern="100" dirty="0">
                          <a:effectLst/>
                        </a:rPr>
                        <a:t>JPY LIBOR/TIBOR</a:t>
                      </a:r>
                      <a:endParaRPr lang="en-US" sz="1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800" kern="100">
                          <a:effectLst/>
                        </a:rPr>
                        <a:t>TONA (Tokyo Overnight Average Rate)</a:t>
                      </a:r>
                      <a:endParaRPr lang="en-US" sz="1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972470582"/>
                  </a:ext>
                </a:extLst>
              </a:tr>
              <a:tr h="64368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800" kern="100">
                          <a:effectLst/>
                        </a:rPr>
                        <a:t>CHF</a:t>
                      </a:r>
                      <a:endParaRPr lang="en-US" sz="1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800" kern="100" dirty="0">
                          <a:effectLst/>
                        </a:rPr>
                        <a:t>CHF LIBOR</a:t>
                      </a:r>
                      <a:endParaRPr lang="en-US" sz="1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800" kern="100">
                          <a:effectLst/>
                        </a:rPr>
                        <a:t>SARON (Swiss Average Rate Overnight)</a:t>
                      </a:r>
                      <a:endParaRPr lang="en-US" sz="1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106986063"/>
                  </a:ext>
                </a:extLst>
              </a:tr>
              <a:tr h="64368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800" kern="100">
                          <a:effectLst/>
                        </a:rPr>
                        <a:t>India</a:t>
                      </a:r>
                      <a:endParaRPr lang="en-US" sz="1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800" kern="100" dirty="0">
                          <a:effectLst/>
                        </a:rPr>
                        <a:t>MIBOR (being reformed)</a:t>
                      </a:r>
                      <a:endParaRPr lang="en-US" sz="1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800" kern="100" dirty="0">
                          <a:effectLst/>
                        </a:rPr>
                        <a:t>ARR based on CCIL transaction data 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800" kern="100" dirty="0">
                          <a:effectLst/>
                        </a:rPr>
                        <a:t>(for derivatives)</a:t>
                      </a:r>
                      <a:endParaRPr lang="en-US" sz="1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9269404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5643289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435</TotalTime>
  <Words>3089</Words>
  <Application>Microsoft Office PowerPoint</Application>
  <PresentationFormat>Widescreen</PresentationFormat>
  <Paragraphs>319</Paragraphs>
  <Slides>25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Aptos</vt:lpstr>
      <vt:lpstr>Bookman Old Style</vt:lpstr>
      <vt:lpstr>Calibri</vt:lpstr>
      <vt:lpstr>Calibri Light</vt:lpstr>
      <vt:lpstr>Wingdings</vt:lpstr>
      <vt:lpstr>Retrospect</vt:lpstr>
      <vt:lpstr>CROSS-HAIRS BETWEEN FEMA &amp; TRANSFER PRICING</vt:lpstr>
      <vt:lpstr>Why Cross-Hairs?</vt:lpstr>
      <vt:lpstr>Transactions Covered</vt:lpstr>
      <vt:lpstr>1) ODI Transactions</vt:lpstr>
      <vt:lpstr>Legal Provision: ODI Framework</vt:lpstr>
      <vt:lpstr>Meaning of Debt instruments </vt:lpstr>
      <vt:lpstr>2) FDI Transactions </vt:lpstr>
      <vt:lpstr>3) ECB</vt:lpstr>
      <vt:lpstr>Accepted Inter-Bank Rates</vt:lpstr>
      <vt:lpstr>Introduction of ALP in ECB</vt:lpstr>
      <vt:lpstr>4) Royalty</vt:lpstr>
      <vt:lpstr>5) Export-Receivable</vt:lpstr>
      <vt:lpstr>6) Import-Payable </vt:lpstr>
      <vt:lpstr>FEMA vs TP – Objectives</vt:lpstr>
      <vt:lpstr>FEMA VS TP Definition</vt:lpstr>
      <vt:lpstr>Cross-Hairs transactions</vt:lpstr>
      <vt:lpstr>PowerPoint Presentation</vt:lpstr>
      <vt:lpstr>PowerPoint Presentation</vt:lpstr>
      <vt:lpstr>PowerPoint Presentation</vt:lpstr>
      <vt:lpstr>Inter-Company Loans (ECB)</vt:lpstr>
      <vt:lpstr>Royalty</vt:lpstr>
      <vt:lpstr>Export-Receivable</vt:lpstr>
      <vt:lpstr>Import-Payable </vt:lpstr>
      <vt:lpstr>Penalty Exposure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CROSS-HAIRS BETWEEN FEMA &amp; TRANSFER PRICING</dc:title>
  <dc:creator>Admin</dc:creator>
  <cp:lastModifiedBy>Deepender Anil and Associates</cp:lastModifiedBy>
  <cp:revision>63</cp:revision>
  <dcterms:created xsi:type="dcterms:W3CDTF">2025-11-14T06:34:26Z</dcterms:created>
  <dcterms:modified xsi:type="dcterms:W3CDTF">2025-11-15T05:41:34Z</dcterms:modified>
</cp:coreProperties>
</file>